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1"/>
  </p:notesMasterIdLst>
  <p:handoutMasterIdLst>
    <p:handoutMasterId r:id="rId12"/>
  </p:handoutMasterIdLst>
  <p:sldIdLst>
    <p:sldId id="276" r:id="rId2"/>
    <p:sldId id="294" r:id="rId3"/>
    <p:sldId id="295" r:id="rId4"/>
    <p:sldId id="296" r:id="rId5"/>
    <p:sldId id="297" r:id="rId6"/>
    <p:sldId id="298" r:id="rId7"/>
    <p:sldId id="302" r:id="rId8"/>
    <p:sldId id="303" r:id="rId9"/>
    <p:sldId id="282" r:id="rId10"/>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6" autoAdjust="0"/>
    <p:restoredTop sz="99566" autoAdjust="0"/>
  </p:normalViewPr>
  <p:slideViewPr>
    <p:cSldViewPr>
      <p:cViewPr varScale="1">
        <p:scale>
          <a:sx n="83" d="100"/>
          <a:sy n="83" d="100"/>
        </p:scale>
        <p:origin x="480" y="6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2015.3.16</a:t>
            </a:r>
            <a:endParaRPr lang="en-US" altLang="ja-JP" sz="2000" dirty="0" smtClean="0"/>
          </a:p>
        </p:txBody>
      </p:sp>
      <p:sp>
        <p:nvSpPr>
          <p:cNvPr id="3" name="タイトル 2"/>
          <p:cNvSpPr>
            <a:spLocks noGrp="1"/>
          </p:cNvSpPr>
          <p:nvPr>
            <p:ph type="ctrTitle" sz="quarter"/>
          </p:nvPr>
        </p:nvSpPr>
        <p:spPr>
          <a:xfrm>
            <a:off x="2792760" y="2643342"/>
            <a:ext cx="6912767" cy="1361722"/>
          </a:xfrm>
        </p:spPr>
        <p:txBody>
          <a:bodyPr/>
          <a:lstStyle/>
          <a:p>
            <a:r>
              <a:rPr lang="ja-JP" altLang="en-US" sz="2800" dirty="0" smtClean="0">
                <a:latin typeface="メイリオ" pitchFamily="50" charset="-128"/>
                <a:ea typeface="メイリオ" pitchFamily="50" charset="-128"/>
                <a:cs typeface="メイリオ" pitchFamily="50" charset="-128"/>
              </a:rPr>
              <a:t>対価性のあるデータのオープンデータ化について</a:t>
            </a:r>
            <a:endParaRPr lang="ja-JP" altLang="en-US" sz="28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第３回データガバナンス委員会資料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dirty="0" smtClean="0"/>
              <a:t>資料</a:t>
            </a:r>
            <a:r>
              <a:rPr lang="en-US" altLang="ja-JP" dirty="0"/>
              <a:t>2</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１．行政が有償でデータ提供をする理由</a:t>
            </a:r>
            <a:endParaRPr kumimoji="1" lang="ja-JP" altLang="en-US" sz="2400" dirty="0"/>
          </a:p>
        </p:txBody>
      </p:sp>
      <p:sp>
        <p:nvSpPr>
          <p:cNvPr id="3" name="コンテンツ プレースホルダー 2"/>
          <p:cNvSpPr>
            <a:spLocks noGrp="1"/>
          </p:cNvSpPr>
          <p:nvPr>
            <p:ph idx="1"/>
          </p:nvPr>
        </p:nvSpPr>
        <p:spPr>
          <a:xfrm>
            <a:off x="351414" y="1143001"/>
            <a:ext cx="9146415" cy="1349895"/>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行政の提供するデータには複数の有償で提供されるデータがある。</a:t>
            </a: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利用者に負担を求める理由としては、以下のような理由があげられる。</a:t>
            </a: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604042588"/>
              </p:ext>
            </p:extLst>
          </p:nvPr>
        </p:nvGraphicFramePr>
        <p:xfrm>
          <a:off x="632520" y="2780928"/>
          <a:ext cx="8568952" cy="3208894"/>
        </p:xfrm>
        <a:graphic>
          <a:graphicData uri="http://schemas.openxmlformats.org/drawingml/2006/table">
            <a:tbl>
              <a:tblPr firstRow="1" bandRow="1">
                <a:tableStyleId>{21E4AEA4-8DFA-4A89-87EB-49C32662AFE0}</a:tableStyleId>
              </a:tblPr>
              <a:tblGrid>
                <a:gridCol w="2952328"/>
                <a:gridCol w="5616624"/>
              </a:tblGrid>
              <a:tr h="288032">
                <a:tc>
                  <a:txBody>
                    <a:bodyPr/>
                    <a:lstStyle/>
                    <a:p>
                      <a:r>
                        <a:rPr kumimoji="1" lang="ja-JP" altLang="en-US" sz="1600" dirty="0" smtClean="0"/>
                        <a:t>分類</a:t>
                      </a:r>
                      <a:endParaRPr kumimoji="1" lang="ja-JP" altLang="en-US" sz="1600" dirty="0"/>
                    </a:p>
                  </a:txBody>
                  <a:tcPr anchor="ctr"/>
                </a:tc>
                <a:tc>
                  <a:txBody>
                    <a:bodyPr/>
                    <a:lstStyle/>
                    <a:p>
                      <a:r>
                        <a:rPr kumimoji="1" lang="ja-JP" altLang="en-US" sz="1600" dirty="0" smtClean="0"/>
                        <a:t>内容</a:t>
                      </a:r>
                      <a:endParaRPr kumimoji="1" lang="ja-JP" altLang="en-US" sz="1600" dirty="0"/>
                    </a:p>
                  </a:txBody>
                  <a:tcPr anchor="ctr"/>
                </a:tc>
              </a:tr>
              <a:tr h="1704120">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600" dirty="0" smtClean="0"/>
                        <a:t>実費の請求</a:t>
                      </a:r>
                      <a:endParaRPr lang="en-US" altLang="ja-JP" sz="1600" dirty="0" smtClean="0">
                        <a:solidFill>
                          <a:schemeClr val="bg2"/>
                        </a:solidFill>
                      </a:endParaRPr>
                    </a:p>
                  </a:txBody>
                  <a:tcPr anchor="ctr"/>
                </a:tc>
                <a:tc>
                  <a:txBody>
                    <a:bodyPr/>
                    <a:lstStyle/>
                    <a:p>
                      <a:pPr marL="285750" indent="-285750">
                        <a:buFont typeface="Arial" panose="020B0604020202020204" pitchFamily="34" charset="0"/>
                        <a:buChar char="•"/>
                      </a:pPr>
                      <a:r>
                        <a:rPr kumimoji="1" lang="ja-JP" altLang="en-US" sz="1600" dirty="0" smtClean="0"/>
                        <a:t>データの複製や提供にかかる費用の請求。</a:t>
                      </a:r>
                    </a:p>
                    <a:p>
                      <a:pPr marL="285750" indent="-285750">
                        <a:buFont typeface="Arial" panose="020B0604020202020204" pitchFamily="34" charset="0"/>
                        <a:buChar char="•"/>
                      </a:pPr>
                      <a:r>
                        <a:rPr kumimoji="1" lang="ja-JP" altLang="en-US" sz="1600" dirty="0" smtClean="0"/>
                        <a:t>データをコピーしたときのメディア代（紙、</a:t>
                      </a:r>
                      <a:r>
                        <a:rPr kumimoji="1" lang="en-US" altLang="ja-JP" sz="1600" dirty="0" smtClean="0"/>
                        <a:t>CD-R</a:t>
                      </a:r>
                      <a:r>
                        <a:rPr kumimoji="1" lang="ja-JP" altLang="en-US" sz="1600" dirty="0" smtClean="0"/>
                        <a:t>等）や、場合によりコピーに関する人件費が含まれる場合がある。</a:t>
                      </a:r>
                      <a:endParaRPr kumimoji="1" lang="en-US" altLang="ja-JP" sz="1600" dirty="0" smtClean="0"/>
                    </a:p>
                    <a:p>
                      <a:pPr marL="285750" indent="-285750">
                        <a:buFont typeface="Arial" panose="020B0604020202020204" pitchFamily="34" charset="0"/>
                        <a:buChar char="•"/>
                      </a:pPr>
                      <a:r>
                        <a:rPr kumimoji="1" lang="ja-JP" altLang="en-US" sz="1600" dirty="0" smtClean="0"/>
                        <a:t>サーバでのダウンロード提供の場合、サーバ運用の費用が求められることもある。</a:t>
                      </a:r>
                    </a:p>
                  </a:txBody>
                  <a:tcPr anchor="ctr"/>
                </a:tc>
              </a:tr>
              <a:tr h="1169494">
                <a:tc>
                  <a:txBody>
                    <a:bodyPr/>
                    <a:lstStyle/>
                    <a:p>
                      <a:r>
                        <a:rPr lang="ja-JP" altLang="en-US" sz="1600" dirty="0" smtClean="0"/>
                        <a:t>データ整備費用の一部請求</a:t>
                      </a:r>
                      <a:endParaRPr kumimoji="1" lang="ja-JP" altLang="en-US" sz="1600" dirty="0"/>
                    </a:p>
                  </a:txBody>
                  <a:tcPr anchor="ctr"/>
                </a:tc>
                <a:tc>
                  <a:txBody>
                    <a:bodyPr/>
                    <a:lstStyle/>
                    <a:p>
                      <a:pPr marL="285750" indent="-285750">
                        <a:buFont typeface="Arial" panose="020B0604020202020204" pitchFamily="34" charset="0"/>
                        <a:buChar char="•"/>
                      </a:pPr>
                      <a:r>
                        <a:rPr kumimoji="1" lang="ja-JP" altLang="en-US" sz="1600" dirty="0" smtClean="0"/>
                        <a:t>データの作成にかかる費用の一部を請求。</a:t>
                      </a:r>
                    </a:p>
                    <a:p>
                      <a:pPr marL="285750" indent="-285750">
                        <a:buFont typeface="Arial" panose="020B0604020202020204" pitchFamily="34" charset="0"/>
                        <a:buChar char="•"/>
                      </a:pPr>
                      <a:r>
                        <a:rPr kumimoji="1" lang="ja-JP" altLang="en-US" sz="1600" dirty="0" smtClean="0"/>
                        <a:t>公共データは税金によって作成されることが多い。自治体によっては、整備費用の一部をデータの利用者に請求している。</a:t>
                      </a:r>
                    </a:p>
                  </a:txBody>
                  <a:tcPr anchor="ctr"/>
                </a:tc>
              </a:tr>
            </a:tbl>
          </a:graphicData>
        </a:graphic>
      </p:graphicFrame>
    </p:spTree>
    <p:extLst>
      <p:ext uri="{BB962C8B-B14F-4D97-AF65-F5344CB8AC3E}">
        <p14:creationId xmlns:p14="http://schemas.microsoft.com/office/powerpoint/2010/main" val="172534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２．行政が有償でデータ提供をしている例</a:t>
            </a:r>
            <a:endParaRPr kumimoji="1" lang="ja-JP" altLang="en-US" sz="2400" dirty="0"/>
          </a:p>
        </p:txBody>
      </p:sp>
      <p:sp>
        <p:nvSpPr>
          <p:cNvPr id="3" name="コンテンツ プレースホルダー 2"/>
          <p:cNvSpPr>
            <a:spLocks noGrp="1"/>
          </p:cNvSpPr>
          <p:nvPr>
            <p:ph idx="1"/>
          </p:nvPr>
        </p:nvSpPr>
        <p:spPr>
          <a:xfrm>
            <a:off x="351414" y="1143001"/>
            <a:ext cx="9146415" cy="1349895"/>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実際に有償で提供されているデータには以下のようなものが存在する。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467309727"/>
              </p:ext>
            </p:extLst>
          </p:nvPr>
        </p:nvGraphicFramePr>
        <p:xfrm>
          <a:off x="411794" y="1700808"/>
          <a:ext cx="9110187" cy="4732000"/>
        </p:xfrm>
        <a:graphic>
          <a:graphicData uri="http://schemas.openxmlformats.org/drawingml/2006/table">
            <a:tbl>
              <a:tblPr firstRow="1" bandRow="1">
                <a:tableStyleId>{21E4AEA4-8DFA-4A89-87EB-49C32662AFE0}</a:tableStyleId>
              </a:tblPr>
              <a:tblGrid>
                <a:gridCol w="820942"/>
                <a:gridCol w="3240360"/>
                <a:gridCol w="3600400"/>
                <a:gridCol w="1448485"/>
              </a:tblGrid>
              <a:tr h="207804">
                <a:tc>
                  <a:txBody>
                    <a:bodyPr/>
                    <a:lstStyle/>
                    <a:p>
                      <a:r>
                        <a:rPr kumimoji="1" lang="ja-JP" altLang="en-US" sz="1200" dirty="0" smtClean="0"/>
                        <a:t>分類</a:t>
                      </a:r>
                      <a:endParaRPr kumimoji="1" lang="ja-JP" altLang="en-US" sz="1200" dirty="0"/>
                    </a:p>
                  </a:txBody>
                  <a:tcPr anchor="ctr"/>
                </a:tc>
                <a:tc>
                  <a:txBody>
                    <a:bodyPr/>
                    <a:lstStyle/>
                    <a:p>
                      <a:r>
                        <a:rPr kumimoji="1" lang="ja-JP" altLang="en-US" sz="1200" dirty="0" smtClean="0"/>
                        <a:t>提供主体（提供データ）</a:t>
                      </a:r>
                      <a:endParaRPr kumimoji="1" lang="ja-JP" altLang="en-US" sz="1200" dirty="0"/>
                    </a:p>
                  </a:txBody>
                  <a:tcPr anchor="ctr"/>
                </a:tc>
                <a:tc>
                  <a:txBody>
                    <a:bodyPr/>
                    <a:lstStyle/>
                    <a:p>
                      <a:r>
                        <a:rPr kumimoji="1" lang="ja-JP" altLang="en-US" sz="1200" dirty="0" smtClean="0"/>
                        <a:t>内容</a:t>
                      </a:r>
                      <a:endParaRPr kumimoji="1" lang="ja-JP" altLang="en-US" sz="1200" dirty="0"/>
                    </a:p>
                  </a:txBody>
                  <a:tcPr anchor="ctr"/>
                </a:tc>
                <a:tc>
                  <a:txBody>
                    <a:bodyPr/>
                    <a:lstStyle/>
                    <a:p>
                      <a:r>
                        <a:rPr kumimoji="1" lang="ja-JP" altLang="en-US" sz="1200" dirty="0" smtClean="0"/>
                        <a:t>データ利用制限</a:t>
                      </a:r>
                      <a:endParaRPr kumimoji="1" lang="ja-JP" altLang="en-US" sz="1200" dirty="0"/>
                    </a:p>
                  </a:txBody>
                  <a:tcPr anchor="ctr"/>
                </a:tc>
              </a:tr>
              <a:tr h="301744">
                <a:tc rowSpan="3">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200" dirty="0" smtClean="0"/>
                        <a:t>実費の請求</a:t>
                      </a:r>
                      <a:endParaRPr lang="en-US" altLang="ja-JP" sz="12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dirty="0" smtClean="0"/>
                        <a:t>気象データ（気象庁</a:t>
                      </a:r>
                      <a:r>
                        <a:rPr kumimoji="1" lang="ja-JP" altLang="en-US" sz="1200" dirty="0" smtClean="0"/>
                        <a:t>）</a:t>
                      </a:r>
                      <a:endParaRPr kumimoji="1" lang="en-US" altLang="ja-JP" sz="1200" dirty="0" smtClean="0"/>
                    </a:p>
                    <a:p>
                      <a:pPr marL="0" indent="0">
                        <a:buFont typeface="Arial" panose="020B0604020202020204" pitchFamily="34" charset="0"/>
                        <a:buNone/>
                      </a:pPr>
                      <a:r>
                        <a:rPr kumimoji="1" lang="ja-JP" altLang="en-US" sz="1200" dirty="0" smtClean="0"/>
                        <a:t>（一般財団法人気象業務支援センター経由）</a:t>
                      </a:r>
                    </a:p>
                  </a:txBody>
                  <a:tcPr anchor="ctr"/>
                </a:tc>
                <a:tc>
                  <a:txBody>
                    <a:bodyPr/>
                    <a:lstStyle/>
                    <a:p>
                      <a:pPr marL="285750" indent="-285750">
                        <a:buFont typeface="Arial" panose="020B0604020202020204" pitchFamily="34" charset="0"/>
                        <a:buChar char="•"/>
                      </a:pPr>
                      <a:r>
                        <a:rPr kumimoji="1" lang="ja-JP" altLang="en-US" sz="1200" dirty="0" smtClean="0"/>
                        <a:t>サーバによる提供にかかる費用について、実費を利用者数で頭割りして請求</a:t>
                      </a:r>
                    </a:p>
                  </a:txBody>
                  <a:tcPr anchor="ctr"/>
                </a:tc>
                <a:tc>
                  <a:txBody>
                    <a:bodyPr/>
                    <a:lstStyle/>
                    <a:p>
                      <a:pPr marL="0" indent="0">
                        <a:buFont typeface="Arial" panose="020B0604020202020204" pitchFamily="34" charset="0"/>
                        <a:buNone/>
                      </a:pPr>
                      <a:r>
                        <a:rPr kumimoji="1" lang="ja-JP" altLang="en-US" sz="1200" dirty="0" smtClean="0"/>
                        <a:t>気象法による利用制限</a:t>
                      </a:r>
                    </a:p>
                  </a:txBody>
                  <a:tcPr anchor="ctr"/>
                </a:tc>
              </a:tr>
              <a:tr h="708640">
                <a:tc vMerge="1">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endParaRPr lang="en-US" altLang="ja-JP" sz="16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i="0" dirty="0" smtClean="0"/>
                        <a:t>特許・実用新案の整理標準化データ　（（独）工業所有権情報・研修館</a:t>
                      </a:r>
                      <a:r>
                        <a:rPr kumimoji="1" lang="ja-JP" altLang="en-US" sz="1200" i="0" dirty="0" smtClean="0"/>
                        <a:t>）</a:t>
                      </a:r>
                      <a:endParaRPr kumimoji="1" lang="en-US" altLang="ja-JP" sz="1200" i="0" dirty="0" smtClean="0"/>
                    </a:p>
                    <a:p>
                      <a:pPr marL="0" indent="0">
                        <a:buFont typeface="Arial" panose="020B0604020202020204" pitchFamily="34" charset="0"/>
                        <a:buNone/>
                      </a:pPr>
                      <a:r>
                        <a:rPr kumimoji="1" lang="ja-JP" altLang="en-US" sz="1200" i="0" dirty="0" smtClean="0"/>
                        <a:t>（</a:t>
                      </a:r>
                      <a:r>
                        <a:rPr kumimoji="1" lang="zh-TW" altLang="en-US" sz="1200" i="0" dirty="0" smtClean="0"/>
                        <a:t>一般財団法人日本特許情報機構</a:t>
                      </a:r>
                      <a:r>
                        <a:rPr kumimoji="1" lang="ja-JP" altLang="en-US" sz="1200" i="0" dirty="0" smtClean="0"/>
                        <a:t>経由</a:t>
                      </a:r>
                      <a:r>
                        <a:rPr kumimoji="1" lang="ja-JP" altLang="en-US" sz="1200" dirty="0" smtClean="0"/>
                        <a:t>）</a:t>
                      </a:r>
                    </a:p>
                  </a:txBody>
                  <a:tcPr anchor="ctr"/>
                </a:tc>
                <a:tc>
                  <a:txBody>
                    <a:bodyPr/>
                    <a:lstStyle/>
                    <a:p>
                      <a:pPr marL="285750" indent="-285750">
                        <a:buFont typeface="Arial" panose="020B0604020202020204" pitchFamily="34" charset="0"/>
                        <a:buChar char="•"/>
                      </a:pPr>
                      <a:r>
                        <a:rPr kumimoji="1" lang="en-US" altLang="ja-JP" sz="1200" dirty="0" smtClean="0"/>
                        <a:t>CD-R</a:t>
                      </a:r>
                      <a:r>
                        <a:rPr kumimoji="1" lang="ja-JP" altLang="en-US" sz="1200" dirty="0" smtClean="0"/>
                        <a:t>等の媒体費、コピーにかかる費用を請求</a:t>
                      </a:r>
                      <a:endParaRPr kumimoji="1" lang="en-US" altLang="ja-JP" sz="1200" dirty="0" smtClean="0"/>
                    </a:p>
                    <a:p>
                      <a:pPr marL="285750" indent="-285750">
                        <a:buFont typeface="Arial" panose="020B0604020202020204" pitchFamily="34" charset="0"/>
                        <a:buChar char="•"/>
                      </a:pPr>
                      <a:r>
                        <a:rPr kumimoji="1" lang="ja-JP" altLang="en-US" sz="1200" dirty="0" smtClean="0"/>
                        <a:t>作成費、メンテナンス費等が含まれていないことを明記</a:t>
                      </a:r>
                    </a:p>
                  </a:txBody>
                  <a:tcPr anchor="ctr"/>
                </a:tc>
                <a:tc>
                  <a:txBody>
                    <a:bodyPr/>
                    <a:lstStyle/>
                    <a:p>
                      <a:pPr marL="0" indent="0">
                        <a:buFont typeface="Arial" panose="020B0604020202020204" pitchFamily="34" charset="0"/>
                        <a:buNone/>
                      </a:pPr>
                      <a:r>
                        <a:rPr kumimoji="1" lang="ja-JP" altLang="en-US" sz="1200" dirty="0" smtClean="0"/>
                        <a:t>著作権は国に帰属</a:t>
                      </a:r>
                      <a:endParaRPr kumimoji="1" lang="en-US" altLang="ja-JP" sz="1200" dirty="0" smtClean="0"/>
                    </a:p>
                    <a:p>
                      <a:pPr marL="0" indent="0">
                        <a:buFont typeface="Arial" panose="020B0604020202020204" pitchFamily="34" charset="0"/>
                        <a:buNone/>
                      </a:pPr>
                      <a:r>
                        <a:rPr kumimoji="1" lang="ja-JP" altLang="en-US" sz="1200" dirty="0" smtClean="0"/>
                        <a:t>単純複製禁止</a:t>
                      </a:r>
                    </a:p>
                  </a:txBody>
                  <a:tcPr anchor="ctr"/>
                </a:tc>
              </a:tr>
              <a:tr h="666532">
                <a:tc vMerge="1">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endParaRPr lang="en-US" altLang="ja-JP" sz="14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dirty="0" smtClean="0"/>
                        <a:t>オーダーメード集計の作成・提供、匿名データの提供（総務省）</a:t>
                      </a:r>
                    </a:p>
                  </a:txBody>
                  <a:tcPr anchor="ctr"/>
                </a:tc>
                <a:tc>
                  <a:txBody>
                    <a:bodyPr/>
                    <a:lstStyle/>
                    <a:p>
                      <a:pPr marL="285750" indent="-285750">
                        <a:buFont typeface="Arial" panose="020B0604020202020204" pitchFamily="34" charset="0"/>
                        <a:buChar char="•"/>
                      </a:pPr>
                      <a:r>
                        <a:rPr kumimoji="1" lang="ja-JP" altLang="en-US" sz="1200" dirty="0" smtClean="0"/>
                        <a:t>手数料の額は統計法施行令で定められており、（</a:t>
                      </a:r>
                      <a:r>
                        <a:rPr kumimoji="1" lang="en-US" altLang="ja-JP" sz="1200" dirty="0" smtClean="0"/>
                        <a:t>1</a:t>
                      </a:r>
                      <a:r>
                        <a:rPr kumimoji="1" lang="ja-JP" altLang="en-US" sz="1200" dirty="0" smtClean="0"/>
                        <a:t>）作業に要する費用、（</a:t>
                      </a:r>
                      <a:r>
                        <a:rPr kumimoji="1" lang="en-US" altLang="ja-JP" sz="1200" dirty="0" smtClean="0"/>
                        <a:t>2</a:t>
                      </a:r>
                      <a:r>
                        <a:rPr kumimoji="1" lang="ja-JP" altLang="en-US" sz="1200" dirty="0" smtClean="0"/>
                        <a:t>）提供媒体の費用、（</a:t>
                      </a:r>
                      <a:r>
                        <a:rPr kumimoji="1" lang="en-US" altLang="ja-JP" sz="1200" dirty="0" smtClean="0"/>
                        <a:t>3</a:t>
                      </a:r>
                      <a:r>
                        <a:rPr kumimoji="1" lang="ja-JP" altLang="en-US" sz="1200" dirty="0" smtClean="0"/>
                        <a:t>）送付に要する費用、（</a:t>
                      </a:r>
                      <a:r>
                        <a:rPr kumimoji="1" lang="en-US" altLang="ja-JP" sz="1200" dirty="0" smtClean="0"/>
                        <a:t>4</a:t>
                      </a:r>
                      <a:r>
                        <a:rPr kumimoji="1" lang="ja-JP" altLang="en-US" sz="1200" dirty="0" smtClean="0"/>
                        <a:t>）特別な費用</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solidFill>
                            <a:schemeClr val="bg2"/>
                          </a:solidFill>
                        </a:rPr>
                        <a:t>オーダーメイド集計対象の限定</a:t>
                      </a:r>
                      <a:endParaRPr kumimoji="1" lang="en-US" altLang="ja-JP" sz="1200" dirty="0" smtClean="0">
                        <a:solidFill>
                          <a:schemeClr val="bg2"/>
                        </a:solidFill>
                      </a:endParaRPr>
                    </a:p>
                    <a:p>
                      <a:pPr marL="0" indent="0">
                        <a:buFont typeface="Arial" panose="020B0604020202020204" pitchFamily="34" charset="0"/>
                        <a:buNone/>
                      </a:pPr>
                      <a:r>
                        <a:rPr kumimoji="1" lang="ja-JP" altLang="en-US" sz="1200" dirty="0" smtClean="0">
                          <a:solidFill>
                            <a:schemeClr val="bg2"/>
                          </a:solidFill>
                        </a:rPr>
                        <a:t>（統計法、総務省令）</a:t>
                      </a:r>
                    </a:p>
                  </a:txBody>
                  <a:tcPr anchor="ctr"/>
                </a:tc>
              </a:tr>
              <a:tr h="545192">
                <a:tc rowSpan="3">
                  <a:txBody>
                    <a:bodyPr/>
                    <a:lstStyle/>
                    <a:p>
                      <a:r>
                        <a:rPr lang="ja-JP" altLang="en-US" sz="1200" dirty="0" smtClean="0"/>
                        <a:t>データ整備費用の一部請求</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地図データ（自治体等）</a:t>
                      </a:r>
                      <a:endParaRPr kumimoji="1" lang="en-US" altLang="ja-JP" sz="1200" dirty="0" smtClean="0"/>
                    </a:p>
                    <a:p>
                      <a:pPr marL="0" indent="0">
                        <a:buFont typeface="Arial" panose="020B0604020202020204" pitchFamily="34" charset="0"/>
                        <a:buNone/>
                      </a:pPr>
                      <a:endParaRPr kumimoji="1" lang="en-US" altLang="ja-JP" sz="1200" dirty="0" smtClean="0"/>
                    </a:p>
                    <a:p>
                      <a:pPr marL="0" indent="0">
                        <a:buFont typeface="Arial" panose="020B0604020202020204" pitchFamily="34" charset="0"/>
                        <a:buNone/>
                      </a:pPr>
                      <a:r>
                        <a:rPr kumimoji="1" lang="ja-JP" altLang="en-US" sz="1200" dirty="0" smtClean="0"/>
                        <a:t>（自治体、もしくは財団法人日本地図センター等の団体・企業経由）</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コピー代等複製にかかる費用を請求</a:t>
                      </a:r>
                      <a:endParaRPr kumimoji="1" lang="en-US" altLang="ja-JP" sz="1200" dirty="0" smtClean="0"/>
                    </a:p>
                    <a:p>
                      <a:pPr marL="285750" indent="-285750">
                        <a:buFont typeface="Arial" panose="020B0604020202020204" pitchFamily="34" charset="0"/>
                        <a:buChar char="•"/>
                      </a:pPr>
                      <a:r>
                        <a:rPr kumimoji="1" lang="ja-JP" altLang="en-US" sz="1200" dirty="0" smtClean="0"/>
                        <a:t>費用を上乗せして収益を整備費用の一部に利用するケースもある</a:t>
                      </a:r>
                    </a:p>
                  </a:txBody>
                  <a:tcPr anchor="ctr"/>
                </a:tc>
                <a:tc>
                  <a:txBody>
                    <a:bodyPr/>
                    <a:lstStyle/>
                    <a:p>
                      <a:pPr marL="0" indent="0">
                        <a:buFont typeface="Arial" panose="020B0604020202020204" pitchFamily="34" charset="0"/>
                        <a:buNone/>
                      </a:pPr>
                      <a:r>
                        <a:rPr kumimoji="1" lang="ja-JP" altLang="en-US" sz="1200" dirty="0" smtClean="0"/>
                        <a:t>利用方法により、測量成果の複製・使用申請が必要</a:t>
                      </a:r>
                    </a:p>
                  </a:txBody>
                  <a:tcPr anchor="ctr"/>
                </a:tc>
              </a:tr>
              <a:tr h="484876">
                <a:tc vMerge="1">
                  <a:txBody>
                    <a:bodyPr/>
                    <a:lstStyle/>
                    <a:p>
                      <a:endParaRPr kumimoji="1" lang="ja-JP" altLang="en-US" sz="1400" dirty="0"/>
                    </a:p>
                  </a:txBody>
                  <a:tcPr anchor="ctr"/>
                </a:tc>
                <a:tc>
                  <a:txBody>
                    <a:bodyPr/>
                    <a:lstStyle/>
                    <a:p>
                      <a:pPr marL="0" indent="0">
                        <a:buFont typeface="Arial" panose="020B0604020202020204" pitchFamily="34" charset="0"/>
                        <a:buNone/>
                      </a:pPr>
                      <a:r>
                        <a:rPr kumimoji="1" lang="ja-JP" altLang="en-US" sz="1200" dirty="0" smtClean="0"/>
                        <a:t>地図データ（東京都）</a:t>
                      </a:r>
                      <a:endParaRPr kumimoji="1" lang="en-US" altLang="ja-JP" sz="1200" dirty="0" smtClean="0"/>
                    </a:p>
                    <a:p>
                      <a:pPr marL="0" indent="0">
                        <a:buFont typeface="Arial" panose="020B0604020202020204" pitchFamily="34" charset="0"/>
                        <a:buNone/>
                      </a:pPr>
                      <a:endParaRPr kumimoji="1" lang="en-US" altLang="ja-JP" sz="1200" dirty="0" smtClean="0"/>
                    </a:p>
                    <a:p>
                      <a:pPr marL="0" indent="0">
                        <a:buFont typeface="Arial" panose="020B0604020202020204" pitchFamily="34" charset="0"/>
                        <a:buNone/>
                      </a:pPr>
                      <a:r>
                        <a:rPr kumimoji="1" lang="ja-JP" altLang="en-US" sz="1200" dirty="0" smtClean="0"/>
                        <a:t>（</a:t>
                      </a:r>
                      <a:r>
                        <a:rPr kumimoji="1" lang="en-US" altLang="ja-JP" sz="1200" dirty="0" smtClean="0"/>
                        <a:t>SPC</a:t>
                      </a:r>
                      <a:r>
                        <a:rPr kumimoji="1" lang="ja-JP" altLang="en-US" sz="1200" dirty="0" smtClean="0"/>
                        <a:t>経由で販売）</a:t>
                      </a:r>
                      <a:endParaRPr kumimoji="1" lang="en-US" altLang="ja-JP" sz="1200" dirty="0" smtClean="0"/>
                    </a:p>
                  </a:txBody>
                  <a:tcPr anchor="ctr"/>
                </a:tc>
                <a:tc>
                  <a:txBody>
                    <a:bodyPr/>
                    <a:lstStyle/>
                    <a:p>
                      <a:pPr marL="285750" indent="-285750">
                        <a:buFont typeface="Arial" panose="020B0604020202020204" pitchFamily="34" charset="0"/>
                        <a:buChar char="•"/>
                      </a:pPr>
                      <a:r>
                        <a:rPr kumimoji="1" lang="en-US" altLang="ja-JP" sz="1200" dirty="0" smtClean="0"/>
                        <a:t>SPC</a:t>
                      </a:r>
                      <a:r>
                        <a:rPr kumimoji="1" lang="ja-JP" altLang="en-US" sz="1200" dirty="0" smtClean="0"/>
                        <a:t>と著作権を共有</a:t>
                      </a:r>
                      <a:endParaRPr kumimoji="1" lang="en-US" altLang="ja-JP" sz="1200" dirty="0" smtClean="0"/>
                    </a:p>
                    <a:p>
                      <a:pPr marL="285750" indent="-285750">
                        <a:buFont typeface="Arial" panose="020B0604020202020204" pitchFamily="34" charset="0"/>
                        <a:buChar char="•"/>
                      </a:pPr>
                      <a:r>
                        <a:rPr kumimoji="1" lang="en-US" altLang="ja-JP" sz="1200" dirty="0" smtClean="0"/>
                        <a:t>SPC</a:t>
                      </a:r>
                      <a:r>
                        <a:rPr kumimoji="1" lang="ja-JP" altLang="en-US" sz="1200" dirty="0" smtClean="0"/>
                        <a:t>は複製にあたって著作権利用料を徴収し、一部を都に還元</a:t>
                      </a:r>
                    </a:p>
                  </a:txBody>
                  <a:tcPr anchor="ctr"/>
                </a:tc>
                <a:tc>
                  <a:txBody>
                    <a:bodyPr/>
                    <a:lstStyle/>
                    <a:p>
                      <a:pPr marL="0" indent="0">
                        <a:buFont typeface="Arial" panose="020B0604020202020204" pitchFamily="34" charset="0"/>
                        <a:buNone/>
                      </a:pPr>
                      <a:r>
                        <a:rPr kumimoji="1" lang="ja-JP" altLang="en-US" sz="1200" dirty="0" smtClean="0"/>
                        <a:t>測量法に基づく利用制限</a:t>
                      </a:r>
                    </a:p>
                  </a:txBody>
                  <a:tcPr anchor="ctr"/>
                </a:tc>
              </a:tr>
              <a:tr h="484876">
                <a:tc vMerge="1">
                  <a:txBody>
                    <a:bodyPr/>
                    <a:lstStyle/>
                    <a:p>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数値人体</a:t>
                      </a:r>
                      <a:r>
                        <a:rPr kumimoji="1" lang="ja-JP" altLang="en-US" sz="1200" dirty="0" smtClean="0"/>
                        <a:t>モデルデータ</a:t>
                      </a:r>
                      <a:endParaRPr kumimoji="1" lang="en-US" altLang="ja-JP" sz="1200" dirty="0" smtClean="0"/>
                    </a:p>
                    <a:p>
                      <a:pPr marL="0" indent="0">
                        <a:buFont typeface="Arial" panose="020B0604020202020204" pitchFamily="34" charset="0"/>
                        <a:buNone/>
                      </a:pPr>
                      <a:r>
                        <a:rPr kumimoji="1" lang="ja-JP" altLang="en-US" sz="1200" dirty="0" smtClean="0"/>
                        <a:t>（</a:t>
                      </a:r>
                      <a:r>
                        <a:rPr kumimoji="1" lang="ja-JP" altLang="en-US" sz="1200" dirty="0" smtClean="0"/>
                        <a:t>（独）情報通信研究機構 ）</a:t>
                      </a:r>
                    </a:p>
                  </a:txBody>
                  <a:tcPr anchor="ctr"/>
                </a:tc>
                <a:tc>
                  <a:txBody>
                    <a:bodyPr/>
                    <a:lstStyle/>
                    <a:p>
                      <a:pPr marL="285750" indent="-285750">
                        <a:buFont typeface="Arial" panose="020B0604020202020204" pitchFamily="34" charset="0"/>
                        <a:buChar char="•"/>
                      </a:pPr>
                      <a:r>
                        <a:rPr kumimoji="1" lang="ja-JP" altLang="en-US" sz="1200" dirty="0" smtClean="0"/>
                        <a:t>数値人体モデルデータベースを</a:t>
                      </a:r>
                      <a:r>
                        <a:rPr kumimoji="1" lang="en-US" altLang="ja-JP" sz="1200" dirty="0" smtClean="0"/>
                        <a:t>CD-R</a:t>
                      </a:r>
                      <a:r>
                        <a:rPr kumimoji="1" lang="ja-JP" altLang="en-US" sz="1200" dirty="0" smtClean="0"/>
                        <a:t>に記録し、ボクセル</a:t>
                      </a:r>
                      <a:r>
                        <a:rPr kumimoji="1" lang="en-US" altLang="ja-JP" sz="1200" dirty="0" smtClean="0"/>
                        <a:t>raw</a:t>
                      </a:r>
                      <a:r>
                        <a:rPr kumimoji="1" lang="ja-JP" altLang="en-US" sz="1200" dirty="0" smtClean="0"/>
                        <a:t>データで提供。</a:t>
                      </a:r>
                    </a:p>
                    <a:p>
                      <a:pPr marL="285750" indent="-285750">
                        <a:buFont typeface="Arial" panose="020B0604020202020204" pitchFamily="34" charset="0"/>
                        <a:buChar char="•"/>
                      </a:pPr>
                      <a:r>
                        <a:rPr kumimoji="1" lang="ja-JP" altLang="en-US" sz="1200" dirty="0" smtClean="0"/>
                        <a:t>提供価格は研究に投じた資金の回収のみを目的として設定</a:t>
                      </a:r>
                    </a:p>
                  </a:txBody>
                  <a:tcPr anchor="ctr"/>
                </a:tc>
                <a:tc>
                  <a:txBody>
                    <a:bodyPr/>
                    <a:lstStyle/>
                    <a:p>
                      <a:pPr marL="0" indent="0">
                        <a:buFont typeface="Arial" panose="020B0604020202020204" pitchFamily="34" charset="0"/>
                        <a:buNone/>
                      </a:pPr>
                      <a:r>
                        <a:rPr kumimoji="1" lang="ja-JP" altLang="en-US" sz="1200" dirty="0" smtClean="0"/>
                        <a:t>製品を製造・販売・配布等する場合には、別途に契約（個別利用契約）が必要</a:t>
                      </a:r>
                    </a:p>
                  </a:txBody>
                  <a:tcPr anchor="ctr"/>
                </a:tc>
              </a:tr>
            </a:tbl>
          </a:graphicData>
        </a:graphic>
      </p:graphicFrame>
    </p:spTree>
    <p:extLst>
      <p:ext uri="{BB962C8B-B14F-4D97-AF65-F5344CB8AC3E}">
        <p14:creationId xmlns:p14="http://schemas.microsoft.com/office/powerpoint/2010/main" val="170634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３．オープンデータと有償データ</a:t>
            </a:r>
            <a:endParaRPr kumimoji="1" lang="ja-JP" altLang="en-US" sz="2400" dirty="0"/>
          </a:p>
        </p:txBody>
      </p:sp>
      <p:sp>
        <p:nvSpPr>
          <p:cNvPr id="3" name="コンテンツ プレースホルダー 2"/>
          <p:cNvSpPr>
            <a:spLocks noGrp="1"/>
          </p:cNvSpPr>
          <p:nvPr>
            <p:ph idx="1"/>
          </p:nvPr>
        </p:nvSpPr>
        <p:spPr>
          <a:xfrm>
            <a:off x="351414" y="1143001"/>
            <a:ext cx="9146415" cy="5310335"/>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有償で提供されているデータについてオープンデータとできるか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sz="2000" dirty="0" smtClean="0">
                <a:solidFill>
                  <a:schemeClr val="bg2"/>
                </a:solidFill>
              </a:rPr>
              <a:t>実費の請求をしているデータ</a:t>
            </a:r>
            <a:endParaRPr lang="en-US" altLang="ja-JP" sz="2000" dirty="0" smtClean="0">
              <a:solidFill>
                <a:schemeClr val="bg2"/>
              </a:solidFill>
            </a:endParaRPr>
          </a:p>
          <a:p>
            <a:pPr marL="223570" lvl="1" indent="0">
              <a:spcBef>
                <a:spcPts val="600"/>
              </a:spcBef>
              <a:buNone/>
            </a:pPr>
            <a:r>
              <a:rPr lang="en-US" altLang="ja-JP" sz="2000" dirty="0">
                <a:solidFill>
                  <a:schemeClr val="bg2"/>
                </a:solidFill>
              </a:rPr>
              <a:t>	</a:t>
            </a:r>
            <a:r>
              <a:rPr lang="en-US" altLang="ja-JP" sz="2000" dirty="0" smtClean="0">
                <a:solidFill>
                  <a:schemeClr val="bg2"/>
                </a:solidFill>
              </a:rPr>
              <a:t>	</a:t>
            </a:r>
            <a:r>
              <a:rPr lang="ja-JP" altLang="en-US" sz="2000" dirty="0" smtClean="0">
                <a:solidFill>
                  <a:schemeClr val="bg2"/>
                </a:solidFill>
              </a:rPr>
              <a:t>⇒　オンラインでの公開とし、サーバの提供を行うことで</a:t>
            </a:r>
            <a:endParaRPr lang="en-US" altLang="ja-JP" sz="2000" dirty="0" smtClean="0">
              <a:solidFill>
                <a:schemeClr val="bg2"/>
              </a:solidFill>
            </a:endParaRPr>
          </a:p>
          <a:p>
            <a:pPr marL="223570" lvl="1" indent="0">
              <a:spcBef>
                <a:spcPts val="600"/>
              </a:spcBef>
              <a:buNone/>
            </a:pPr>
            <a:r>
              <a:rPr lang="en-US" altLang="ja-JP" sz="2000" dirty="0">
                <a:solidFill>
                  <a:schemeClr val="bg2"/>
                </a:solidFill>
              </a:rPr>
              <a:t>	</a:t>
            </a:r>
            <a:r>
              <a:rPr lang="en-US" altLang="ja-JP" sz="2000" dirty="0" smtClean="0">
                <a:solidFill>
                  <a:schemeClr val="bg2"/>
                </a:solidFill>
              </a:rPr>
              <a:t>	</a:t>
            </a:r>
            <a:r>
              <a:rPr lang="ja-JP" altLang="en-US" sz="2000" dirty="0" smtClean="0">
                <a:solidFill>
                  <a:schemeClr val="bg2"/>
                </a:solidFill>
              </a:rPr>
              <a:t>　　オープンデータとしての提供が可能ではないか？</a:t>
            </a:r>
            <a:endParaRPr lang="en-US" altLang="ja-JP" sz="2000" dirty="0" smtClean="0">
              <a:solidFill>
                <a:schemeClr val="bg2"/>
              </a:solidFill>
            </a:endParaRPr>
          </a:p>
          <a:p>
            <a:pPr marL="566470" lvl="1" indent="-342900">
              <a:spcBef>
                <a:spcPts val="600"/>
              </a:spcBef>
              <a:buFont typeface="Wingdings" panose="05000000000000000000" pitchFamily="2" charset="2"/>
              <a:buChar char="l"/>
            </a:pPr>
            <a:endParaRPr lang="en-US" altLang="ja-JP" sz="2000" dirty="0" smtClean="0">
              <a:solidFill>
                <a:schemeClr val="bg2"/>
              </a:solidFill>
            </a:endParaRPr>
          </a:p>
          <a:p>
            <a:pPr marL="566470" lvl="1" indent="-342900">
              <a:spcBef>
                <a:spcPts val="600"/>
              </a:spcBef>
              <a:buFont typeface="Wingdings" panose="05000000000000000000" pitchFamily="2" charset="2"/>
              <a:buChar char="l"/>
            </a:pPr>
            <a:r>
              <a:rPr lang="ja-JP" altLang="en-US" sz="2000" dirty="0" smtClean="0">
                <a:solidFill>
                  <a:schemeClr val="bg2"/>
                </a:solidFill>
              </a:rPr>
              <a:t>整備費用等の負担を求めているデータ</a:t>
            </a:r>
            <a:endParaRPr lang="en-US" altLang="ja-JP" sz="2000" dirty="0" smtClean="0">
              <a:solidFill>
                <a:schemeClr val="bg2"/>
              </a:solidFill>
            </a:endParaRPr>
          </a:p>
          <a:p>
            <a:pPr marL="223570" lvl="1" indent="0">
              <a:spcBef>
                <a:spcPts val="600"/>
              </a:spcBef>
              <a:buNone/>
            </a:pPr>
            <a:r>
              <a:rPr lang="en-US" altLang="ja-JP" sz="2000" dirty="0">
                <a:solidFill>
                  <a:schemeClr val="bg2"/>
                </a:solidFill>
              </a:rPr>
              <a:t>	</a:t>
            </a:r>
            <a:r>
              <a:rPr lang="en-US" altLang="ja-JP" sz="2000" dirty="0" smtClean="0">
                <a:solidFill>
                  <a:schemeClr val="bg2"/>
                </a:solidFill>
              </a:rPr>
              <a:t>	</a:t>
            </a:r>
            <a:r>
              <a:rPr lang="ja-JP" altLang="en-US" sz="2000" dirty="0" smtClean="0">
                <a:solidFill>
                  <a:schemeClr val="bg2"/>
                </a:solidFill>
              </a:rPr>
              <a:t>⇒　オープンデータ化による経済効果の大きいデータについては、</a:t>
            </a:r>
            <a:endParaRPr lang="en-US" altLang="ja-JP" sz="2000" dirty="0" smtClean="0">
              <a:solidFill>
                <a:schemeClr val="bg2"/>
              </a:solidFill>
            </a:endParaRPr>
          </a:p>
          <a:p>
            <a:pPr marL="223570" lvl="1" indent="0">
              <a:spcBef>
                <a:spcPts val="600"/>
              </a:spcBef>
              <a:buNone/>
            </a:pPr>
            <a:r>
              <a:rPr lang="en-US" altLang="ja-JP" sz="2000" dirty="0">
                <a:solidFill>
                  <a:schemeClr val="bg2"/>
                </a:solidFill>
              </a:rPr>
              <a:t>	</a:t>
            </a:r>
            <a:r>
              <a:rPr lang="en-US" altLang="ja-JP" sz="2000" dirty="0" smtClean="0">
                <a:solidFill>
                  <a:schemeClr val="bg2"/>
                </a:solidFill>
              </a:rPr>
              <a:t>	</a:t>
            </a:r>
            <a:r>
              <a:rPr lang="ja-JP" altLang="en-US" sz="2000" dirty="0" smtClean="0">
                <a:solidFill>
                  <a:schemeClr val="bg2"/>
                </a:solidFill>
              </a:rPr>
              <a:t>　　整備費用を公共で負担し、オープンデータ化できないか？</a:t>
            </a:r>
            <a:endParaRPr lang="en-US" altLang="ja-JP" sz="2000"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有償で提供すること自体は問題ないとして、利便性を高めて活用できるようにしてはどうか</a:t>
            </a: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sz="2000" dirty="0" smtClean="0">
                <a:solidFill>
                  <a:schemeClr val="bg2"/>
                </a:solidFill>
              </a:rPr>
              <a:t>無償だがデータの精度等が保証されないデータと、有償だがデータの精度等が保証されているデータのどちらが望ましいかという考え方もある</a:t>
            </a:r>
            <a:endParaRPr lang="en-US" altLang="ja-JP" sz="2000" dirty="0" smtClean="0">
              <a:solidFill>
                <a:schemeClr val="bg2"/>
              </a:solidFill>
            </a:endParaRPr>
          </a:p>
          <a:p>
            <a:pPr marL="566470" lvl="1" indent="-342900">
              <a:spcBef>
                <a:spcPts val="600"/>
              </a:spcBef>
              <a:buFont typeface="Wingdings" panose="05000000000000000000" pitchFamily="2" charset="2"/>
              <a:buChar char="l"/>
            </a:pPr>
            <a:endParaRPr lang="en-US" altLang="ja-JP" sz="2000"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83444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４．諸外国における有償提供に関する基本的な考え方</a:t>
            </a:r>
            <a:endParaRPr kumimoji="1" lang="ja-JP" altLang="en-US" sz="2400" dirty="0"/>
          </a:p>
        </p:txBody>
      </p:sp>
      <p:sp>
        <p:nvSpPr>
          <p:cNvPr id="3" name="コンテンツ プレースホルダー 2"/>
          <p:cNvSpPr>
            <a:spLocks noGrp="1"/>
          </p:cNvSpPr>
          <p:nvPr>
            <p:ph idx="1"/>
          </p:nvPr>
        </p:nvSpPr>
        <p:spPr>
          <a:xfrm>
            <a:off x="351414" y="1143001"/>
            <a:ext cx="9146415" cy="3006079"/>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G8</a:t>
            </a:r>
            <a:r>
              <a:rPr lang="ja-JP" altLang="en-US" dirty="0" smtClean="0">
                <a:solidFill>
                  <a:schemeClr val="bg2"/>
                </a:solidFill>
              </a:rPr>
              <a:t>サミットにおける考え方</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オープンデータは原則として「無料で、制約のないものであるべき」</a:t>
            </a:r>
            <a:endParaRPr lang="en-US" altLang="ja-JP" dirty="0" smtClean="0">
              <a:solidFill>
                <a:schemeClr val="bg2"/>
              </a:solidFill>
            </a:endParaRPr>
          </a:p>
          <a:p>
            <a:pPr marL="223570" lvl="1" indent="0">
              <a:spcBef>
                <a:spcPts val="600"/>
              </a:spcBef>
              <a:buNone/>
            </a:pPr>
            <a:r>
              <a:rPr lang="en-US" altLang="ja-JP" dirty="0">
                <a:solidFill>
                  <a:schemeClr val="bg2"/>
                </a:solidFill>
              </a:rPr>
              <a:t>	</a:t>
            </a:r>
            <a:r>
              <a:rPr lang="en-US" altLang="ja-JP" sz="1200" dirty="0">
                <a:solidFill>
                  <a:schemeClr val="bg2"/>
                </a:solidFill>
              </a:rPr>
              <a:t>We recognize that open data should be available free of charge in order to encourage their most widespread use.</a:t>
            </a:r>
            <a:endParaRPr lang="en-US" altLang="ja-JP" sz="1200" dirty="0" smtClean="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各国のアクションプラン</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すべてのオープンデータを無償提供し、</a:t>
            </a:r>
            <a:r>
              <a:rPr lang="en-US" altLang="ja-JP" dirty="0" smtClean="0">
                <a:solidFill>
                  <a:schemeClr val="bg2"/>
                </a:solidFill>
              </a:rPr>
              <a:t>2015</a:t>
            </a:r>
            <a:r>
              <a:rPr lang="ja-JP" altLang="en-US" dirty="0" smtClean="0">
                <a:solidFill>
                  <a:schemeClr val="bg2"/>
                </a:solidFill>
              </a:rPr>
              <a:t>年までに従来の有償データを見直す、とアクションプランで述べているのはカナダのみ。</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309440934"/>
              </p:ext>
            </p:extLst>
          </p:nvPr>
        </p:nvGraphicFramePr>
        <p:xfrm>
          <a:off x="848545" y="3573016"/>
          <a:ext cx="8649284" cy="2956560"/>
        </p:xfrm>
        <a:graphic>
          <a:graphicData uri="http://schemas.openxmlformats.org/drawingml/2006/table">
            <a:tbl>
              <a:tblPr firstRow="1" bandRow="1">
                <a:tableStyleId>{21E4AEA4-8DFA-4A89-87EB-49C32662AFE0}</a:tableStyleId>
              </a:tblPr>
              <a:tblGrid>
                <a:gridCol w="1368151"/>
                <a:gridCol w="7281133"/>
              </a:tblGrid>
              <a:tr h="288032">
                <a:tc>
                  <a:txBody>
                    <a:bodyPr/>
                    <a:lstStyle/>
                    <a:p>
                      <a:r>
                        <a:rPr kumimoji="1" lang="ja-JP" altLang="en-US" sz="1400" dirty="0" smtClean="0"/>
                        <a:t>国名</a:t>
                      </a:r>
                      <a:endParaRPr kumimoji="1" lang="ja-JP" altLang="en-US" sz="1400" dirty="0"/>
                    </a:p>
                  </a:txBody>
                  <a:tcPr/>
                </a:tc>
                <a:tc>
                  <a:txBody>
                    <a:bodyPr/>
                    <a:lstStyle/>
                    <a:p>
                      <a:r>
                        <a:rPr kumimoji="1" lang="ja-JP" altLang="en-US" sz="1400" dirty="0" smtClean="0"/>
                        <a:t>有償データに関する記述</a:t>
                      </a:r>
                      <a:endParaRPr kumimoji="1" lang="ja-JP" altLang="en-US" sz="1400" dirty="0"/>
                    </a:p>
                  </a:txBody>
                  <a:tcPr/>
                </a:tc>
              </a:tr>
              <a:tr h="288032">
                <a:tc>
                  <a:txBody>
                    <a:bodyPr/>
                    <a:lstStyle/>
                    <a:p>
                      <a:r>
                        <a:rPr kumimoji="1" lang="ja-JP" altLang="en-US" sz="1400" dirty="0" smtClean="0"/>
                        <a:t>アメリカ</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337860">
                <a:tc>
                  <a:txBody>
                    <a:bodyPr/>
                    <a:lstStyle/>
                    <a:p>
                      <a:r>
                        <a:rPr kumimoji="1" lang="ja-JP" altLang="en-US" sz="1400" dirty="0" smtClean="0"/>
                        <a:t>イギリス</a:t>
                      </a:r>
                      <a:endParaRPr kumimoji="1" lang="ja-JP" altLang="en-US" sz="1400" dirty="0"/>
                    </a:p>
                  </a:txBody>
                  <a:tcPr/>
                </a:tc>
                <a:tc>
                  <a:txBody>
                    <a:bodyPr/>
                    <a:lstStyle/>
                    <a:p>
                      <a:r>
                        <a:rPr kumimoji="1" lang="ja-JP" altLang="en-US" sz="1400" dirty="0" smtClean="0"/>
                        <a:t>①非国営機関所有、②すでに有償提供されている、③予算を収益でまかなう必要のある機関所有の重要なデータセットは、無償化が困難</a:t>
                      </a:r>
                      <a:endParaRPr kumimoji="1" lang="ja-JP" altLang="en-US" sz="1400" dirty="0"/>
                    </a:p>
                  </a:txBody>
                  <a:tcPr/>
                </a:tc>
              </a:tr>
              <a:tr h="288032">
                <a:tc>
                  <a:txBody>
                    <a:bodyPr/>
                    <a:lstStyle/>
                    <a:p>
                      <a:r>
                        <a:rPr kumimoji="1" lang="ja-JP" altLang="en-US" sz="1400" dirty="0" smtClean="0"/>
                        <a:t>フランス</a:t>
                      </a:r>
                      <a:endParaRPr kumimoji="1" lang="ja-JP" altLang="en-US" sz="1400" dirty="0"/>
                    </a:p>
                  </a:txBody>
                  <a:tcPr/>
                </a:tc>
                <a:tc>
                  <a:txBody>
                    <a:bodyPr/>
                    <a:lstStyle/>
                    <a:p>
                      <a:r>
                        <a:rPr kumimoji="1" lang="ja-JP" altLang="en-US" sz="1400" dirty="0" smtClean="0"/>
                        <a:t>無償で提供できるオープンデータの範囲を拡大する</a:t>
                      </a:r>
                      <a:endParaRPr kumimoji="1" lang="ja-JP" altLang="en-US" sz="1400" dirty="0"/>
                    </a:p>
                  </a:txBody>
                  <a:tcPr/>
                </a:tc>
              </a:tr>
              <a:tr h="288032">
                <a:tc>
                  <a:txBody>
                    <a:bodyPr/>
                    <a:lstStyle/>
                    <a:p>
                      <a:r>
                        <a:rPr kumimoji="1" lang="ja-JP" altLang="en-US" sz="1400" dirty="0" smtClean="0"/>
                        <a:t>カナダ</a:t>
                      </a:r>
                      <a:endParaRPr kumimoji="1" lang="ja-JP" altLang="en-US" sz="1400" dirty="0"/>
                    </a:p>
                  </a:txBody>
                  <a:tcPr/>
                </a:tc>
                <a:tc>
                  <a:txBody>
                    <a:bodyPr/>
                    <a:lstStyle/>
                    <a:p>
                      <a:r>
                        <a:rPr kumimoji="1" lang="ja-JP" altLang="en-US" sz="1400" dirty="0" smtClean="0"/>
                        <a:t>すべてのオープンデータを無償提供し、</a:t>
                      </a:r>
                      <a:r>
                        <a:rPr kumimoji="1" lang="en-US" altLang="ja-JP" sz="1400" dirty="0" smtClean="0"/>
                        <a:t>2015</a:t>
                      </a:r>
                      <a:r>
                        <a:rPr kumimoji="1" lang="ja-JP" altLang="en-US" sz="1400" dirty="0" smtClean="0"/>
                        <a:t>年までに従来の有償データを見直す</a:t>
                      </a:r>
                      <a:endParaRPr kumimoji="1" lang="ja-JP" altLang="en-US" sz="1400" dirty="0"/>
                    </a:p>
                  </a:txBody>
                  <a:tcPr/>
                </a:tc>
              </a:tr>
              <a:tr h="288032">
                <a:tc>
                  <a:txBody>
                    <a:bodyPr/>
                    <a:lstStyle/>
                    <a:p>
                      <a:r>
                        <a:rPr kumimoji="1" lang="ja-JP" altLang="en-US" sz="1400" dirty="0" smtClean="0"/>
                        <a:t>ドイツ</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288032">
                <a:tc>
                  <a:txBody>
                    <a:bodyPr/>
                    <a:lstStyle/>
                    <a:p>
                      <a:r>
                        <a:rPr kumimoji="1" lang="ja-JP" altLang="en-US" sz="1400" dirty="0" smtClean="0"/>
                        <a:t>イタリア</a:t>
                      </a:r>
                      <a:endParaRPr kumimoji="1" lang="ja-JP" altLang="en-US" sz="1400" dirty="0"/>
                    </a:p>
                  </a:txBody>
                  <a:tcPr/>
                </a:tc>
                <a:tc>
                  <a:txBody>
                    <a:bodyPr/>
                    <a:lstStyle/>
                    <a:p>
                      <a:r>
                        <a:rPr kumimoji="1" lang="ja-JP" altLang="en-US" sz="1400" dirty="0" smtClean="0"/>
                        <a:t>無償で提供できるオープンデータの範囲を拡大する</a:t>
                      </a:r>
                    </a:p>
                  </a:txBody>
                  <a:tcPr/>
                </a:tc>
              </a:tr>
              <a:tr h="288032">
                <a:tc>
                  <a:txBody>
                    <a:bodyPr/>
                    <a:lstStyle/>
                    <a:p>
                      <a:r>
                        <a:rPr kumimoji="1" lang="ja-JP" altLang="en-US" sz="1400" dirty="0" smtClean="0"/>
                        <a:t>ロシア</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288032">
                <a:tc>
                  <a:txBody>
                    <a:bodyPr/>
                    <a:lstStyle/>
                    <a:p>
                      <a:r>
                        <a:rPr kumimoji="1" lang="ja-JP" altLang="en-US" sz="1400" dirty="0" smtClean="0"/>
                        <a:t>日本</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bl>
          </a:graphicData>
        </a:graphic>
      </p:graphicFrame>
    </p:spTree>
    <p:extLst>
      <p:ext uri="{BB962C8B-B14F-4D97-AF65-F5344CB8AC3E}">
        <p14:creationId xmlns:p14="http://schemas.microsoft.com/office/powerpoint/2010/main" val="122656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５．英国における対価性とオープンデータの考え方</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Public Data Group</a:t>
            </a:r>
            <a:r>
              <a:rPr lang="ja-JP" altLang="en-US" dirty="0" smtClean="0">
                <a:solidFill>
                  <a:schemeClr val="bg2"/>
                </a:solidFill>
              </a:rPr>
              <a:t>（</a:t>
            </a:r>
            <a:r>
              <a:rPr lang="en-US" altLang="ja-JP" dirty="0" smtClean="0">
                <a:solidFill>
                  <a:schemeClr val="bg2"/>
                </a:solidFill>
              </a:rPr>
              <a:t>Trading Fund</a:t>
            </a:r>
            <a:r>
              <a:rPr lang="ja-JP" altLang="en-US" dirty="0" smtClean="0">
                <a:solidFill>
                  <a:schemeClr val="bg2"/>
                </a:solidFill>
              </a:rPr>
              <a:t>４機関による団体）による整理</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基本的に無償かつ再利用可能なコンテンツをオープンデータと認識</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Public Data Group</a:t>
            </a:r>
            <a:r>
              <a:rPr lang="ja-JP" altLang="en-US" dirty="0">
                <a:solidFill>
                  <a:schemeClr val="bg2"/>
                </a:solidFill>
              </a:rPr>
              <a:t>では、「これまで有用なデータの多くが無償提供されてきており、今後もその取り組みを続ける」と</a:t>
            </a:r>
            <a:r>
              <a:rPr lang="ja-JP" altLang="en-US" dirty="0" smtClean="0">
                <a:solidFill>
                  <a:schemeClr val="bg2"/>
                </a:solidFill>
              </a:rPr>
              <a:t>した上で</a:t>
            </a:r>
            <a:r>
              <a:rPr lang="ja-JP" altLang="en-US" dirty="0">
                <a:solidFill>
                  <a:schemeClr val="bg2"/>
                </a:solidFill>
              </a:rPr>
              <a:t>、「付加価値の高いデジタルデータについては引き続き有償配布する</a:t>
            </a:r>
            <a:r>
              <a:rPr lang="ja-JP" altLang="en-US" dirty="0" smtClean="0">
                <a:solidFill>
                  <a:schemeClr val="bg2"/>
                </a:solidFill>
              </a:rPr>
              <a:t>」と整理</a:t>
            </a:r>
            <a:endParaRPr lang="en-US" altLang="ja-JP" dirty="0" smtClean="0">
              <a:solidFill>
                <a:schemeClr val="bg2"/>
              </a:solidFill>
            </a:endParaRPr>
          </a:p>
          <a:p>
            <a:pPr marL="655370" lvl="2" indent="-342900">
              <a:spcBef>
                <a:spcPts val="600"/>
              </a:spcBef>
              <a:buFont typeface="Wingdings" panose="05000000000000000000" pitchFamily="2" charset="2"/>
              <a:buChar char="l"/>
            </a:pPr>
            <a:r>
              <a:rPr lang="ja-JP" altLang="en-US" sz="1800" dirty="0" smtClean="0">
                <a:solidFill>
                  <a:schemeClr val="bg2"/>
                </a:solidFill>
              </a:rPr>
              <a:t>基本的なサービスやデータについては無料提供し、高度なデータについては料金を課金する方式を継続　（</a:t>
            </a:r>
            <a:r>
              <a:rPr lang="en-US" altLang="ja-JP" sz="1800" dirty="0" smtClean="0">
                <a:solidFill>
                  <a:schemeClr val="bg2"/>
                </a:solidFill>
              </a:rPr>
              <a:t>Ordnance Survey</a:t>
            </a:r>
            <a:r>
              <a:rPr lang="ja-JP" altLang="en-US" sz="1800" dirty="0" err="1" smtClean="0">
                <a:solidFill>
                  <a:schemeClr val="bg2"/>
                </a:solidFill>
              </a:rPr>
              <a:t>、</a:t>
            </a:r>
            <a:r>
              <a:rPr lang="en-US" altLang="ja-JP" sz="1800" dirty="0" smtClean="0">
                <a:solidFill>
                  <a:schemeClr val="bg2"/>
                </a:solidFill>
              </a:rPr>
              <a:t>Met Office</a:t>
            </a:r>
            <a:r>
              <a:rPr lang="ja-JP" altLang="en-US" sz="1800" dirty="0" smtClean="0">
                <a:solidFill>
                  <a:schemeClr val="bg2"/>
                </a:solidFill>
              </a:rPr>
              <a:t>等）</a:t>
            </a:r>
            <a:endParaRPr lang="en-US" altLang="ja-JP" sz="1800" dirty="0" smtClean="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a:solidFill>
                  <a:schemeClr val="bg2"/>
                </a:solidFill>
              </a:rPr>
              <a:t>英国政府も「現段階で、すでに有償提供されているデータについては無償化する方針はない</a:t>
            </a:r>
            <a:r>
              <a:rPr lang="ja-JP" altLang="en-US" dirty="0" smtClean="0">
                <a:solidFill>
                  <a:schemeClr val="bg2"/>
                </a:solidFill>
              </a:rPr>
              <a:t>」としている。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1226392950"/>
              </p:ext>
            </p:extLst>
          </p:nvPr>
        </p:nvGraphicFramePr>
        <p:xfrm>
          <a:off x="992560" y="1700808"/>
          <a:ext cx="7848873" cy="1272142"/>
        </p:xfrm>
        <a:graphic>
          <a:graphicData uri="http://schemas.openxmlformats.org/drawingml/2006/table">
            <a:tbl>
              <a:tblPr firstRow="1" firstCol="1" bandRow="1">
                <a:tableStyleId>{21E4AEA4-8DFA-4A89-87EB-49C32662AFE0}</a:tableStyleId>
              </a:tblPr>
              <a:tblGrid>
                <a:gridCol w="1368152"/>
                <a:gridCol w="3096344"/>
                <a:gridCol w="3384377"/>
              </a:tblGrid>
              <a:tr h="360040">
                <a:tc>
                  <a:txBody>
                    <a:bodyPr/>
                    <a:lstStyle/>
                    <a:p>
                      <a:endParaRPr kumimoji="1" lang="ja-JP" altLang="en-US" dirty="0"/>
                    </a:p>
                  </a:txBody>
                  <a:tcPr anchor="ctr" anchorCtr="1"/>
                </a:tc>
                <a:tc>
                  <a:txBody>
                    <a:bodyPr/>
                    <a:lstStyle/>
                    <a:p>
                      <a:r>
                        <a:rPr kumimoji="1" lang="ja-JP" altLang="en-US" dirty="0" smtClean="0"/>
                        <a:t>再利用</a:t>
                      </a:r>
                      <a:r>
                        <a:rPr kumimoji="1" lang="en-US" altLang="ja-JP" dirty="0" smtClean="0"/>
                        <a:t>/</a:t>
                      </a:r>
                      <a:r>
                        <a:rPr kumimoji="1" lang="ja-JP" altLang="en-US" dirty="0" smtClean="0"/>
                        <a:t>再配布可能、機械判読可能</a:t>
                      </a:r>
                      <a:endParaRPr kumimoji="1" lang="ja-JP" altLang="en-US" dirty="0"/>
                    </a:p>
                  </a:txBody>
                  <a:tcPr anchor="ctr" anchorCtr="1"/>
                </a:tc>
                <a:tc>
                  <a:txBody>
                    <a:bodyPr/>
                    <a:lstStyle/>
                    <a:p>
                      <a:r>
                        <a:rPr kumimoji="1" lang="ja-JP" altLang="en-US" dirty="0" smtClean="0"/>
                        <a:t>利用制限あり（フォーマット、利用目的）</a:t>
                      </a:r>
                      <a:endParaRPr kumimoji="1" lang="ja-JP" altLang="en-US" dirty="0"/>
                    </a:p>
                  </a:txBody>
                  <a:tcPr anchor="ctr" anchorCtr="1"/>
                </a:tc>
              </a:tr>
              <a:tr h="456051">
                <a:tc>
                  <a:txBody>
                    <a:bodyPr/>
                    <a:lstStyle/>
                    <a:p>
                      <a:r>
                        <a:rPr kumimoji="1" lang="ja-JP" altLang="en-US" dirty="0" smtClean="0"/>
                        <a:t>無料</a:t>
                      </a:r>
                      <a:endParaRPr kumimoji="1" lang="ja-JP" altLang="en-US" dirty="0"/>
                    </a:p>
                  </a:txBody>
                  <a:tcPr anchor="ctr" anchorCtr="1"/>
                </a:tc>
                <a:tc>
                  <a:txBody>
                    <a:bodyPr/>
                    <a:lstStyle/>
                    <a:p>
                      <a:r>
                        <a:rPr kumimoji="1" lang="en-US" altLang="ja-JP" sz="1400" b="1" dirty="0" smtClean="0"/>
                        <a:t>Open Data</a:t>
                      </a:r>
                      <a:endParaRPr kumimoji="1" lang="ja-JP" altLang="en-US" sz="1400" b="1" dirty="0"/>
                    </a:p>
                  </a:txBody>
                  <a:tcPr anchor="ctr" anchorCtr="1"/>
                </a:tc>
                <a:tc>
                  <a:txBody>
                    <a:bodyPr/>
                    <a:lstStyle/>
                    <a:p>
                      <a:r>
                        <a:rPr kumimoji="1" lang="en-US" altLang="ja-JP" dirty="0" smtClean="0"/>
                        <a:t>Trial</a:t>
                      </a:r>
                      <a:r>
                        <a:rPr kumimoji="1" lang="en-US" altLang="ja-JP" baseline="0" dirty="0" smtClean="0"/>
                        <a:t> Access</a:t>
                      </a:r>
                      <a:endParaRPr kumimoji="1" lang="ja-JP" altLang="en-US" dirty="0"/>
                    </a:p>
                  </a:txBody>
                  <a:tcPr anchor="ctr" anchorCtr="1"/>
                </a:tc>
              </a:tr>
              <a:tr h="456051">
                <a:tc>
                  <a:txBody>
                    <a:bodyPr/>
                    <a:lstStyle/>
                    <a:p>
                      <a:r>
                        <a:rPr kumimoji="1" lang="ja-JP" altLang="en-US" dirty="0" smtClean="0"/>
                        <a:t>有料</a:t>
                      </a:r>
                      <a:endParaRPr kumimoji="1" lang="ja-JP" altLang="en-US" dirty="0"/>
                    </a:p>
                  </a:txBody>
                  <a:tcPr anchor="ctr" anchorCtr="1"/>
                </a:tc>
                <a:tc>
                  <a:txBody>
                    <a:bodyPr/>
                    <a:lstStyle/>
                    <a:p>
                      <a:r>
                        <a:rPr kumimoji="1" lang="en-US" altLang="ja-JP" dirty="0" smtClean="0"/>
                        <a:t>Cost Recovery</a:t>
                      </a:r>
                      <a:endParaRPr kumimoji="1" lang="ja-JP" altLang="en-US" dirty="0"/>
                    </a:p>
                  </a:txBody>
                  <a:tcPr anchor="ctr" anchorCtr="1"/>
                </a:tc>
                <a:tc>
                  <a:txBody>
                    <a:bodyPr/>
                    <a:lstStyle/>
                    <a:p>
                      <a:r>
                        <a:rPr kumimoji="1" lang="en-US" altLang="ja-JP" dirty="0" smtClean="0"/>
                        <a:t>Commercial Rates</a:t>
                      </a:r>
                      <a:endParaRPr kumimoji="1" lang="ja-JP" altLang="en-US" dirty="0"/>
                    </a:p>
                  </a:txBody>
                  <a:tcPr anchor="ctr" anchorCtr="1"/>
                </a:tc>
              </a:tr>
            </a:tbl>
          </a:graphicData>
        </a:graphic>
      </p:graphicFrame>
    </p:spTree>
    <p:extLst>
      <p:ext uri="{BB962C8B-B14F-4D97-AF65-F5344CB8AC3E}">
        <p14:creationId xmlns:p14="http://schemas.microsoft.com/office/powerpoint/2010/main" val="38752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５．英国における対価性とオープンデータの考え方</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政府におけるデータの有償提供の考え方</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a:solidFill>
                  <a:schemeClr val="bg2"/>
                </a:solidFill>
              </a:rPr>
              <a:t>情報の需要が特定層に偏っている場合は有償で情報を提供</a:t>
            </a:r>
            <a:r>
              <a:rPr lang="ja-JP" altLang="en-US" dirty="0" smtClean="0">
                <a:solidFill>
                  <a:schemeClr val="bg2"/>
                </a:solidFill>
              </a:rPr>
              <a:t>し、</a:t>
            </a:r>
            <a:r>
              <a:rPr lang="ja-JP" altLang="en-US" dirty="0">
                <a:solidFill>
                  <a:schemeClr val="bg2"/>
                </a:solidFill>
              </a:rPr>
              <a:t>より広く人々の利益に資すると考えられるものについては政府の補助（税金）による無償</a:t>
            </a:r>
            <a:r>
              <a:rPr lang="ja-JP" altLang="en-US" dirty="0" smtClean="0">
                <a:solidFill>
                  <a:schemeClr val="bg2"/>
                </a:solidFill>
              </a:rPr>
              <a:t>提供を</a:t>
            </a:r>
            <a:r>
              <a:rPr lang="ja-JP" altLang="en-US" dirty="0">
                <a:solidFill>
                  <a:schemeClr val="bg2"/>
                </a:solidFill>
              </a:rPr>
              <a:t>行う。</a:t>
            </a:r>
          </a:p>
          <a:p>
            <a:pPr marL="566470" lvl="1" indent="-342900">
              <a:spcBef>
                <a:spcPts val="600"/>
              </a:spcBef>
              <a:buFont typeface="Wingdings" panose="05000000000000000000" pitchFamily="2" charset="2"/>
              <a:buChar char="l"/>
            </a:pPr>
            <a:r>
              <a:rPr lang="ja-JP" altLang="en-US" dirty="0">
                <a:solidFill>
                  <a:schemeClr val="bg2"/>
                </a:solidFill>
              </a:rPr>
              <a:t>有償提供する情報は原価が回収できる</a:t>
            </a:r>
            <a:r>
              <a:rPr lang="ja-JP" altLang="en-US" dirty="0" smtClean="0">
                <a:solidFill>
                  <a:schemeClr val="bg2"/>
                </a:solidFill>
              </a:rPr>
              <a:t>額を</a:t>
            </a:r>
            <a:r>
              <a:rPr lang="ja-JP" altLang="en-US" dirty="0">
                <a:solidFill>
                  <a:schemeClr val="bg2"/>
                </a:solidFill>
              </a:rPr>
              <a:t>設定することが原則だが、特に民間と市場が競合する場合は、独占</a:t>
            </a:r>
            <a:r>
              <a:rPr lang="ja-JP" altLang="en-US" dirty="0" smtClean="0">
                <a:solidFill>
                  <a:schemeClr val="bg2"/>
                </a:solidFill>
              </a:rPr>
              <a:t>禁止法に</a:t>
            </a:r>
            <a:r>
              <a:rPr lang="ja-JP" altLang="en-US" dirty="0">
                <a:solidFill>
                  <a:schemeClr val="bg2"/>
                </a:solidFill>
              </a:rPr>
              <a:t>則り、同種の情報については同じ価格を設定しなければならない。</a:t>
            </a:r>
          </a:p>
          <a:p>
            <a:pPr marL="566470" lvl="1" indent="-342900">
              <a:spcBef>
                <a:spcPts val="600"/>
              </a:spcBef>
              <a:buFont typeface="Wingdings" panose="05000000000000000000" pitchFamily="2" charset="2"/>
              <a:buChar char="l"/>
            </a:pPr>
            <a:r>
              <a:rPr lang="ja-JP" altLang="en-US" dirty="0">
                <a:solidFill>
                  <a:schemeClr val="bg2"/>
                </a:solidFill>
              </a:rPr>
              <a:t>有償データの代表例として、生</a:t>
            </a:r>
            <a:r>
              <a:rPr lang="ja-JP" altLang="en-US" dirty="0" smtClean="0">
                <a:solidFill>
                  <a:schemeClr val="bg2"/>
                </a:solidFill>
              </a:rPr>
              <a:t>データ、 </a:t>
            </a:r>
            <a:r>
              <a:rPr lang="ja-JP" altLang="en-US" dirty="0">
                <a:solidFill>
                  <a:schemeClr val="bg2"/>
                </a:solidFill>
              </a:rPr>
              <a:t>付加価値がついたデータ（</a:t>
            </a:r>
            <a:r>
              <a:rPr lang="en-US" altLang="ja-JP" dirty="0">
                <a:solidFill>
                  <a:schemeClr val="bg2"/>
                </a:solidFill>
              </a:rPr>
              <a:t>Value added </a:t>
            </a:r>
            <a:r>
              <a:rPr lang="ja-JP" altLang="en-US" dirty="0" smtClean="0">
                <a:solidFill>
                  <a:schemeClr val="bg2"/>
                </a:solidFill>
              </a:rPr>
              <a:t>が</a:t>
            </a:r>
            <a:r>
              <a:rPr lang="ja-JP" altLang="en-US" dirty="0">
                <a:solidFill>
                  <a:schemeClr val="bg2"/>
                </a:solidFill>
              </a:rPr>
              <a:t>挙げられて</a:t>
            </a:r>
            <a:r>
              <a:rPr lang="ja-JP" altLang="en-US" dirty="0" smtClean="0">
                <a:solidFill>
                  <a:schemeClr val="bg2"/>
                </a:solidFill>
              </a:rPr>
              <a:t>いる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なお、生データについては限界費用での提供、付加価値がついたデータについては、適切な費用での提供が可能とされている。</a:t>
            </a: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294235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参考．具体的な有償データと無償データ</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Ordnance Survey</a:t>
            </a:r>
            <a:r>
              <a:rPr lang="ja-JP" altLang="en-US" dirty="0" smtClean="0">
                <a:solidFill>
                  <a:schemeClr val="bg2"/>
                </a:solidFill>
              </a:rPr>
              <a:t>（地図）</a:t>
            </a: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en-US" altLang="ja-JP" dirty="0" smtClean="0">
                <a:solidFill>
                  <a:schemeClr val="bg2"/>
                </a:solidFill>
              </a:rPr>
              <a:t>Met Office </a:t>
            </a:r>
            <a:r>
              <a:rPr lang="ja-JP" altLang="en-US" dirty="0" smtClean="0">
                <a:solidFill>
                  <a:schemeClr val="bg2"/>
                </a:solidFill>
              </a:rPr>
              <a:t>（気象）</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576246266"/>
              </p:ext>
            </p:extLst>
          </p:nvPr>
        </p:nvGraphicFramePr>
        <p:xfrm>
          <a:off x="704528" y="1628800"/>
          <a:ext cx="8793301" cy="1818673"/>
        </p:xfrm>
        <a:graphic>
          <a:graphicData uri="http://schemas.openxmlformats.org/drawingml/2006/table">
            <a:tbl>
              <a:tblPr firstRow="1" bandRow="1">
                <a:tableStyleId>{21E4AEA4-8DFA-4A89-87EB-49C32662AFE0}</a:tableStyleId>
              </a:tblPr>
              <a:tblGrid>
                <a:gridCol w="965718"/>
                <a:gridCol w="2994722"/>
                <a:gridCol w="4832861"/>
              </a:tblGrid>
              <a:tr h="338511">
                <a:tc>
                  <a:txBody>
                    <a:bodyPr/>
                    <a:lstStyle/>
                    <a:p>
                      <a:endParaRPr kumimoji="1" lang="ja-JP" altLang="en-US" sz="1400" dirty="0"/>
                    </a:p>
                  </a:txBody>
                  <a:tcPr anchor="ctr"/>
                </a:tc>
                <a:tc>
                  <a:txBody>
                    <a:bodyPr/>
                    <a:lstStyle/>
                    <a:p>
                      <a:r>
                        <a:rPr kumimoji="1" lang="ja-JP" altLang="en-US" sz="1400" dirty="0" smtClean="0"/>
                        <a:t>データ名</a:t>
                      </a:r>
                      <a:endParaRPr kumimoji="1" lang="ja-JP" altLang="en-US" sz="1400" dirty="0"/>
                    </a:p>
                  </a:txBody>
                  <a:tcPr anchor="ctr"/>
                </a:tc>
                <a:tc>
                  <a:txBody>
                    <a:bodyPr/>
                    <a:lstStyle/>
                    <a:p>
                      <a:r>
                        <a:rPr kumimoji="1" lang="ja-JP" altLang="en-US" sz="1400" dirty="0" smtClean="0"/>
                        <a:t>データの概要</a:t>
                      </a:r>
                      <a:endParaRPr kumimoji="1" lang="ja-JP" altLang="en-US" sz="1400" dirty="0"/>
                    </a:p>
                  </a:txBody>
                  <a:tcPr anchor="ctr"/>
                </a:tc>
              </a:tr>
              <a:tr h="309561">
                <a:tc rowSpan="3">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2"/>
                          </a:solidFill>
                        </a:rPr>
                        <a:t>有償</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smtClean="0">
                          <a:solidFill>
                            <a:schemeClr val="bg2"/>
                          </a:solidFill>
                        </a:rPr>
                        <a:t>OS </a:t>
                      </a:r>
                      <a:r>
                        <a:rPr lang="en-US" altLang="ja-JP" sz="1400" dirty="0" err="1" smtClean="0">
                          <a:solidFill>
                            <a:schemeClr val="bg2"/>
                          </a:solidFill>
                        </a:rPr>
                        <a:t>MapFinder</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i="0" dirty="0" smtClean="0">
                          <a:solidFill>
                            <a:schemeClr val="bg2"/>
                          </a:solidFill>
                        </a:rPr>
                        <a:t>100 km</a:t>
                      </a:r>
                      <a:r>
                        <a:rPr lang="en-US" altLang="ja-JP" sz="1400" i="0" baseline="30000" dirty="0" smtClean="0">
                          <a:solidFill>
                            <a:schemeClr val="bg2"/>
                          </a:solidFill>
                        </a:rPr>
                        <a:t>2</a:t>
                      </a:r>
                      <a:r>
                        <a:rPr lang="ja-JP" altLang="en-US" sz="1400" i="0" dirty="0" smtClean="0">
                          <a:solidFill>
                            <a:schemeClr val="bg2"/>
                          </a:solidFill>
                        </a:rPr>
                        <a:t>単位でデジタルマップを購入できる。</a:t>
                      </a:r>
                    </a:p>
                  </a:txBody>
                  <a:tcPr anchor="ctr"/>
                </a:tc>
              </a:tr>
              <a:tr h="290463">
                <a:tc vMerge="1">
                  <a:txBody>
                    <a:bodyPr/>
                    <a:lstStyle/>
                    <a:p>
                      <a:endParaRPr kumimoji="1" lang="ja-JP" altLang="en-US"/>
                    </a:p>
                  </a:txBody>
                  <a:tcP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err="1" smtClean="0">
                          <a:solidFill>
                            <a:schemeClr val="bg2"/>
                          </a:solidFill>
                        </a:rPr>
                        <a:t>Promap</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i="0" dirty="0" smtClean="0">
                          <a:solidFill>
                            <a:schemeClr val="bg2"/>
                          </a:solidFill>
                        </a:rPr>
                        <a:t>教育研究機関や公的機関にも有償提供</a:t>
                      </a:r>
                      <a:endParaRPr lang="en-US" altLang="ja-JP" sz="1400" i="0" dirty="0" smtClean="0">
                        <a:solidFill>
                          <a:schemeClr val="bg2"/>
                        </a:solidFill>
                      </a:endParaRPr>
                    </a:p>
                  </a:txBody>
                  <a:tcPr anchor="ctr"/>
                </a:tc>
              </a:tr>
              <a:tr h="271365">
                <a:tc vMerge="1">
                  <a:txBody>
                    <a:bodyPr/>
                    <a:lstStyle/>
                    <a:p>
                      <a:endParaRPr kumimoji="1" lang="ja-JP" altLang="en-US"/>
                    </a:p>
                  </a:txBody>
                  <a:tcP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err="1" smtClean="0">
                          <a:solidFill>
                            <a:schemeClr val="bg2"/>
                          </a:solidFill>
                        </a:rPr>
                        <a:t>Myhistoricmap</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i="0" dirty="0" smtClean="0">
                          <a:solidFill>
                            <a:schemeClr val="bg2"/>
                          </a:solidFill>
                        </a:rPr>
                        <a:t>1839</a:t>
                      </a:r>
                      <a:r>
                        <a:rPr lang="ja-JP" altLang="en-US" sz="1400" i="0" dirty="0" smtClean="0">
                          <a:solidFill>
                            <a:schemeClr val="bg2"/>
                          </a:solidFill>
                        </a:rPr>
                        <a:t>年以降の古地図のデジタルデータを購入することができる。地図の範囲と年度を選択しオンライン購入可能</a:t>
                      </a:r>
                    </a:p>
                  </a:txBody>
                  <a:tcPr anchor="ctr"/>
                </a:tc>
              </a:tr>
              <a:tr h="347641">
                <a:tc>
                  <a:txBody>
                    <a:bodyPr/>
                    <a:lstStyle/>
                    <a:p>
                      <a:r>
                        <a:rPr kumimoji="1" lang="ja-JP" altLang="en-US" sz="1400" dirty="0" smtClean="0"/>
                        <a:t>無償</a:t>
                      </a:r>
                      <a:endParaRPr kumimoji="1" lang="ja-JP" altLang="en-US" sz="1400" dirty="0"/>
                    </a:p>
                  </a:txBody>
                  <a:tcPr anchor="ctr"/>
                </a:tc>
                <a:tc>
                  <a:txBody>
                    <a:bodyPr/>
                    <a:lstStyle/>
                    <a:p>
                      <a:r>
                        <a:rPr kumimoji="1" lang="en-US" altLang="ja-JP" sz="1400" dirty="0" smtClean="0"/>
                        <a:t>OS Open Data</a:t>
                      </a:r>
                      <a:endParaRPr kumimoji="1" lang="ja-JP" altLang="en-US" sz="1400" dirty="0"/>
                    </a:p>
                  </a:txBody>
                  <a:tcPr anchor="ctr"/>
                </a:tc>
                <a:tc>
                  <a:txBody>
                    <a:bodyPr/>
                    <a:lstStyle/>
                    <a:p>
                      <a:r>
                        <a:rPr kumimoji="1" lang="ja-JP" altLang="en-US" sz="1400" dirty="0" smtClean="0"/>
                        <a:t>地名辞書・</a:t>
                      </a:r>
                      <a:r>
                        <a:rPr kumimoji="1" lang="en-US" altLang="ja-JP" sz="1400" dirty="0" smtClean="0"/>
                        <a:t>DB</a:t>
                      </a:r>
                      <a:r>
                        <a:rPr kumimoji="1" lang="ja-JP" altLang="en-US" sz="1400" dirty="0" err="1" smtClean="0"/>
                        <a:t>、</a:t>
                      </a:r>
                      <a:r>
                        <a:rPr kumimoji="1" lang="ja-JP" altLang="en-US" sz="1400" dirty="0" smtClean="0"/>
                        <a:t>ポストコード情報、旅行地図等</a:t>
                      </a:r>
                      <a:endParaRPr kumimoji="1" lang="ja-JP" altLang="en-US" sz="1400" dirty="0"/>
                    </a:p>
                  </a:txBody>
                  <a:tcPr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378261815"/>
              </p:ext>
            </p:extLst>
          </p:nvPr>
        </p:nvGraphicFramePr>
        <p:xfrm>
          <a:off x="704528" y="4437112"/>
          <a:ext cx="8793301" cy="1958712"/>
        </p:xfrm>
        <a:graphic>
          <a:graphicData uri="http://schemas.openxmlformats.org/drawingml/2006/table">
            <a:tbl>
              <a:tblPr firstRow="1" bandRow="1">
                <a:tableStyleId>{21E4AEA4-8DFA-4A89-87EB-49C32662AFE0}</a:tableStyleId>
              </a:tblPr>
              <a:tblGrid>
                <a:gridCol w="965718"/>
                <a:gridCol w="3514142"/>
                <a:gridCol w="4313441"/>
              </a:tblGrid>
              <a:tr h="227416">
                <a:tc>
                  <a:txBody>
                    <a:bodyPr/>
                    <a:lstStyle/>
                    <a:p>
                      <a:endParaRPr kumimoji="1" lang="ja-JP" altLang="en-US" sz="1400" dirty="0"/>
                    </a:p>
                  </a:txBody>
                  <a:tcPr anchor="ctr"/>
                </a:tc>
                <a:tc>
                  <a:txBody>
                    <a:bodyPr/>
                    <a:lstStyle/>
                    <a:p>
                      <a:r>
                        <a:rPr kumimoji="1" lang="ja-JP" altLang="en-US" sz="1400" dirty="0" smtClean="0"/>
                        <a:t>データの種類</a:t>
                      </a:r>
                      <a:endParaRPr kumimoji="1" lang="ja-JP" altLang="en-US" sz="1400" dirty="0"/>
                    </a:p>
                  </a:txBody>
                  <a:tcPr anchor="ctr"/>
                </a:tc>
                <a:tc>
                  <a:txBody>
                    <a:bodyPr/>
                    <a:lstStyle/>
                    <a:p>
                      <a:r>
                        <a:rPr kumimoji="1" lang="ja-JP" altLang="en-US" sz="1400" dirty="0" smtClean="0"/>
                        <a:t>データの概要</a:t>
                      </a:r>
                      <a:endParaRPr kumimoji="1" lang="ja-JP" altLang="en-US" sz="1400" dirty="0"/>
                    </a:p>
                  </a:txBody>
                  <a:tcPr anchor="ctr"/>
                </a:tc>
              </a:tr>
              <a:tr h="312792">
                <a:tc rowSpan="3">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2"/>
                          </a:solidFill>
                        </a:rPr>
                        <a:t>有償</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smtClean="0">
                          <a:solidFill>
                            <a:schemeClr val="bg2"/>
                          </a:solidFill>
                        </a:rPr>
                        <a:t>Cost recovery including cost of capital</a:t>
                      </a: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i="0" u="none" strike="noStrike" dirty="0" smtClean="0">
                          <a:solidFill>
                            <a:schemeClr val="bg2"/>
                          </a:solidFill>
                        </a:rPr>
                        <a:t>非競合性のある</a:t>
                      </a:r>
                      <a:r>
                        <a:rPr lang="ja-JP" altLang="en-US" sz="1400" i="0" dirty="0" smtClean="0">
                          <a:solidFill>
                            <a:schemeClr val="bg2"/>
                          </a:solidFill>
                        </a:rPr>
                        <a:t>サービス</a:t>
                      </a:r>
                    </a:p>
                  </a:txBody>
                  <a:tcPr anchor="ctr"/>
                </a:tc>
              </a:tr>
              <a:tr h="351462">
                <a:tc vMerge="1">
                  <a:txBody>
                    <a:bodyPr/>
                    <a:lstStyle/>
                    <a:p>
                      <a:endParaRPr kumimoji="1" lang="ja-JP" altLang="en-US"/>
                    </a:p>
                  </a:txBody>
                  <a:tcP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smtClean="0">
                          <a:solidFill>
                            <a:schemeClr val="bg2"/>
                          </a:solidFill>
                        </a:rPr>
                        <a:t>Marginal cost recovery</a:t>
                      </a: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i="0" dirty="0" smtClean="0">
                          <a:solidFill>
                            <a:schemeClr val="bg2"/>
                          </a:solidFill>
                        </a:rPr>
                        <a:t>Core data: </a:t>
                      </a:r>
                      <a:r>
                        <a:rPr lang="ja-JP" altLang="en-US" sz="1400" i="0" dirty="0" smtClean="0">
                          <a:solidFill>
                            <a:schemeClr val="bg2"/>
                          </a:solidFill>
                        </a:rPr>
                        <a:t>より付加価値の高い</a:t>
                      </a:r>
                      <a:r>
                        <a:rPr lang="en-US" altLang="ja-JP" sz="1400" i="0" dirty="0" smtClean="0">
                          <a:solidFill>
                            <a:schemeClr val="bg2"/>
                          </a:solidFill>
                        </a:rPr>
                        <a:t>(refined)</a:t>
                      </a:r>
                      <a:r>
                        <a:rPr lang="ja-JP" altLang="en-US" sz="1400" i="0" dirty="0" smtClean="0">
                          <a:solidFill>
                            <a:schemeClr val="bg2"/>
                          </a:solidFill>
                        </a:rPr>
                        <a:t>予測・観測データ</a:t>
                      </a:r>
                      <a:endParaRPr lang="en-US" altLang="ja-JP" sz="1400" i="0" dirty="0" smtClean="0">
                        <a:solidFill>
                          <a:schemeClr val="bg2"/>
                        </a:solidFill>
                      </a:endParaRPr>
                    </a:p>
                  </a:txBody>
                  <a:tcPr anchor="ctr"/>
                </a:tc>
              </a:tr>
              <a:tr h="223624">
                <a:tc vMerge="1">
                  <a:txBody>
                    <a:bodyPr/>
                    <a:lstStyle/>
                    <a:p>
                      <a:endParaRPr kumimoji="1" lang="ja-JP" altLang="en-US"/>
                    </a:p>
                  </a:txBody>
                  <a:tcP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en-US" altLang="ja-JP" sz="1400" dirty="0" smtClean="0">
                          <a:solidFill>
                            <a:schemeClr val="bg2"/>
                          </a:solidFill>
                        </a:rPr>
                        <a:t>Market</a:t>
                      </a:r>
                      <a:r>
                        <a:rPr lang="en-US" altLang="ja-JP" sz="1400" baseline="0" dirty="0" smtClean="0">
                          <a:solidFill>
                            <a:schemeClr val="bg2"/>
                          </a:solidFill>
                        </a:rPr>
                        <a:t> based</a:t>
                      </a:r>
                      <a:endParaRPr lang="en-US" altLang="ja-JP" sz="1400" dirty="0" smtClean="0">
                        <a:solidFill>
                          <a:schemeClr val="bg2"/>
                        </a:solidFill>
                      </a:endParaRPr>
                    </a:p>
                  </a:txBody>
                  <a:tcPr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i="0" dirty="0" smtClean="0">
                          <a:solidFill>
                            <a:schemeClr val="bg2"/>
                          </a:solidFill>
                        </a:rPr>
                        <a:t>商用サービス</a:t>
                      </a:r>
                      <a:r>
                        <a:rPr lang="ja-JP" altLang="en-US" sz="1400" i="0" strike="noStrike" dirty="0" smtClean="0">
                          <a:solidFill>
                            <a:schemeClr val="bg2"/>
                          </a:solidFill>
                        </a:rPr>
                        <a:t>、競合性のある</a:t>
                      </a:r>
                      <a:r>
                        <a:rPr lang="ja-JP" altLang="en-US" sz="1400" i="0" dirty="0" smtClean="0">
                          <a:solidFill>
                            <a:schemeClr val="bg2"/>
                          </a:solidFill>
                        </a:rPr>
                        <a:t>サービス</a:t>
                      </a:r>
                    </a:p>
                  </a:txBody>
                  <a:tcPr anchor="ctr"/>
                </a:tc>
              </a:tr>
              <a:tr h="0">
                <a:tc>
                  <a:txBody>
                    <a:bodyPr/>
                    <a:lstStyle/>
                    <a:p>
                      <a:r>
                        <a:rPr kumimoji="1" lang="ja-JP" altLang="en-US" sz="1400" dirty="0" smtClean="0"/>
                        <a:t>無償</a:t>
                      </a:r>
                      <a:endParaRPr kumimoji="1" lang="ja-JP" altLang="en-US" sz="1400" dirty="0"/>
                    </a:p>
                  </a:txBody>
                  <a:tcPr anchor="ctr"/>
                </a:tc>
                <a:tc>
                  <a:txBody>
                    <a:bodyPr/>
                    <a:lstStyle/>
                    <a:p>
                      <a:r>
                        <a:rPr kumimoji="1" lang="en-US" altLang="ja-JP" sz="1400" dirty="0" smtClean="0"/>
                        <a:t> The Public Weather Service (PWS) </a:t>
                      </a:r>
                      <a:r>
                        <a:rPr kumimoji="1" lang="ja-JP" altLang="en-US" sz="1400" dirty="0" smtClean="0"/>
                        <a:t>の</a:t>
                      </a:r>
                      <a:r>
                        <a:rPr kumimoji="1" lang="en-US" altLang="ja-JP" sz="1400" dirty="0" smtClean="0"/>
                        <a:t>Met Office </a:t>
                      </a:r>
                      <a:r>
                        <a:rPr kumimoji="1" lang="en-US" altLang="ja-JP" sz="1400" dirty="0" err="1" smtClean="0"/>
                        <a:t>Datapoint</a:t>
                      </a:r>
                      <a:r>
                        <a:rPr kumimoji="1" lang="en-US" altLang="ja-JP" sz="1400" dirty="0" smtClean="0"/>
                        <a:t> </a:t>
                      </a:r>
                    </a:p>
                  </a:txBody>
                  <a:tcPr anchor="ctr"/>
                </a:tc>
                <a:tc>
                  <a:txBody>
                    <a:bodyPr/>
                    <a:lstStyle/>
                    <a:p>
                      <a:r>
                        <a:rPr kumimoji="1" lang="en-US" altLang="ja-JP" sz="1400" dirty="0" smtClean="0"/>
                        <a:t>3</a:t>
                      </a:r>
                      <a:r>
                        <a:rPr kumimoji="1" lang="ja-JP" altLang="en-US" sz="1400" dirty="0" smtClean="0"/>
                        <a:t>時間ごとの予測情報等</a:t>
                      </a:r>
                      <a:endParaRPr kumimoji="1" lang="ja-JP" altLang="en-US" sz="1400" dirty="0"/>
                    </a:p>
                  </a:txBody>
                  <a:tcPr anchor="ctr"/>
                </a:tc>
              </a:tr>
            </a:tbl>
          </a:graphicData>
        </a:graphic>
      </p:graphicFrame>
    </p:spTree>
    <p:extLst>
      <p:ext uri="{BB962C8B-B14F-4D97-AF65-F5344CB8AC3E}">
        <p14:creationId xmlns:p14="http://schemas.microsoft.com/office/powerpoint/2010/main" val="1967188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906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1150</Words>
  <Application>Microsoft Office PowerPoint</Application>
  <PresentationFormat>A4 210 x 297 mm</PresentationFormat>
  <Paragraphs>158</Paragraphs>
  <Slides>9</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9</vt:i4>
      </vt:variant>
    </vt:vector>
  </HeadingPairs>
  <TitlesOfParts>
    <vt:vector size="24" baseType="lpstr">
      <vt:lpstr>ＤＦＧ華康ゴシック体W5</vt:lpstr>
      <vt:lpstr>ＤＦＧ平成ゴシック体W3</vt:lpstr>
      <vt:lpstr>ＤＦＧ平成ゴシック体W7</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対価性のあるデータのオープンデータ化について</vt:lpstr>
      <vt:lpstr>１．行政が有償でデータ提供をする理由</vt:lpstr>
      <vt:lpstr>２．行政が有償でデータ提供をしている例</vt:lpstr>
      <vt:lpstr>３．オープンデータと有償データ</vt:lpstr>
      <vt:lpstr>４．諸外国における有償提供に関する基本的な考え方</vt:lpstr>
      <vt:lpstr>５．英国における対価性とオープンデータの考え方</vt:lpstr>
      <vt:lpstr>５．英国における対価性とオープンデータの考え方</vt:lpstr>
      <vt:lpstr>参考．具体的な有償データと無償データ</vt:lpstr>
      <vt:lpstr>PowerPoint プレゼンテーション</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2015-03-13T09:57:51Z</dcterms:modified>
</cp:coreProperties>
</file>